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340" r:id="rId2"/>
    <p:sldId id="341" r:id="rId3"/>
  </p:sldIdLst>
  <p:sldSz cx="6858000" cy="9906000" type="A4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FFD5"/>
    <a:srgbClr val="FAD2F1"/>
    <a:srgbClr val="F4A6E3"/>
    <a:srgbClr val="D3B5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504" y="-1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3343" cy="497252"/>
          </a:xfrm>
          <a:prstGeom prst="rect">
            <a:avLst/>
          </a:prstGeom>
        </p:spPr>
        <p:txBody>
          <a:bodyPr vert="horz" lIns="88157" tIns="44078" rIns="88157" bIns="44078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8054" y="3"/>
            <a:ext cx="2943342" cy="497252"/>
          </a:xfrm>
          <a:prstGeom prst="rect">
            <a:avLst/>
          </a:prstGeom>
        </p:spPr>
        <p:txBody>
          <a:bodyPr vert="horz" lIns="88157" tIns="44078" rIns="88157" bIns="44078" rtlCol="0"/>
          <a:lstStyle>
            <a:lvl1pPr algn="r">
              <a:defRPr sz="1200"/>
            </a:lvl1pPr>
          </a:lstStyle>
          <a:p>
            <a:fld id="{97091E4D-0E28-4169-91C2-09898552FB3C}" type="datetimeFigureOut">
              <a:rPr lang="fr-CH" smtClean="0"/>
              <a:t>07.11.2023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41425"/>
            <a:ext cx="231775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57" tIns="44078" rIns="88157" bIns="44078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0050" y="4777019"/>
            <a:ext cx="5434330" cy="3907209"/>
          </a:xfrm>
          <a:prstGeom prst="rect">
            <a:avLst/>
          </a:prstGeom>
        </p:spPr>
        <p:txBody>
          <a:bodyPr vert="horz" lIns="88157" tIns="44078" rIns="88157" bIns="44078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7798"/>
            <a:ext cx="2943343" cy="497252"/>
          </a:xfrm>
          <a:prstGeom prst="rect">
            <a:avLst/>
          </a:prstGeom>
        </p:spPr>
        <p:txBody>
          <a:bodyPr vert="horz" lIns="88157" tIns="44078" rIns="88157" bIns="44078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8054" y="9427798"/>
            <a:ext cx="2943342" cy="497252"/>
          </a:xfrm>
          <a:prstGeom prst="rect">
            <a:avLst/>
          </a:prstGeom>
        </p:spPr>
        <p:txBody>
          <a:bodyPr vert="horz" lIns="88157" tIns="44078" rIns="88157" bIns="44078" rtlCol="0" anchor="b"/>
          <a:lstStyle>
            <a:lvl1pPr algn="r">
              <a:defRPr sz="1200"/>
            </a:lvl1pPr>
          </a:lstStyle>
          <a:p>
            <a:fld id="{4F273B12-F516-46F3-B5A7-5EAA08A8197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52846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07.11.2023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23864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07.11.2023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40337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07.11.2023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9008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07.11.2023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95120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07.11.2023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7159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07.11.2023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451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07.11.2023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7415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07.11.2023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3358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07.11.2023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50790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07.11.2023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20056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07.11.2023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36928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FA55B-81AE-4802-9B96-53695F05A788}" type="datetimeFigureOut">
              <a:rPr lang="fr-CH" smtClean="0"/>
              <a:t>07.11.2023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0528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10" Type="http://schemas.openxmlformats.org/officeDocument/2006/relationships/image" Target="../media/image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EBE2E84-134A-4840-889C-F3EFFA2D2C50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5366914E-4194-43A9-A869-80566D7F2BD7}"/>
              </a:ext>
            </a:extLst>
          </p:cNvPr>
          <p:cNvCxnSpPr>
            <a:cxnSpLocks/>
          </p:cNvCxnSpPr>
          <p:nvPr/>
        </p:nvCxnSpPr>
        <p:spPr>
          <a:xfrm>
            <a:off x="0" y="808700"/>
            <a:ext cx="6831450" cy="75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phique 33" descr="Questions">
            <a:extLst>
              <a:ext uri="{FF2B5EF4-FFF2-40B4-BE49-F238E27FC236}">
                <a16:creationId xmlns:a16="http://schemas.microsoft.com/office/drawing/2014/main" id="{02A973E4-E9A4-4AB9-AC47-CCE709AD94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65964" y="4740475"/>
            <a:ext cx="1870667" cy="1870667"/>
          </a:xfrm>
          <a:prstGeom prst="rect">
            <a:avLst/>
          </a:prstGeom>
        </p:spPr>
      </p:pic>
      <p:sp>
        <p:nvSpPr>
          <p:cNvPr id="39" name="ZoneTexte 38">
            <a:extLst>
              <a:ext uri="{FF2B5EF4-FFF2-40B4-BE49-F238E27FC236}">
                <a16:creationId xmlns:a16="http://schemas.microsoft.com/office/drawing/2014/main" id="{7EB57073-86D9-4D89-8BC3-E252A395D2AE}"/>
              </a:ext>
            </a:extLst>
          </p:cNvPr>
          <p:cNvSpPr txBox="1"/>
          <p:nvPr/>
        </p:nvSpPr>
        <p:spPr>
          <a:xfrm>
            <a:off x="266956" y="1138350"/>
            <a:ext cx="563002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400" b="1" dirty="0"/>
              <a:t>Description de la situation d’entretien</a:t>
            </a:r>
          </a:p>
          <a:p>
            <a:endParaRPr lang="fr-CH" sz="1400" b="1" dirty="0"/>
          </a:p>
          <a:p>
            <a:endParaRPr lang="fr-CH" sz="1400" b="1" dirty="0"/>
          </a:p>
          <a:p>
            <a:r>
              <a:rPr lang="fr-CH" sz="1400" b="1" dirty="0"/>
              <a:t> </a:t>
            </a:r>
          </a:p>
          <a:p>
            <a:endParaRPr lang="fr-CH" sz="1400" b="1" dirty="0"/>
          </a:p>
          <a:p>
            <a:r>
              <a:rPr lang="fr-CH" sz="1400" b="1" dirty="0"/>
              <a:t>Raison de la situation de contact</a:t>
            </a:r>
          </a:p>
          <a:p>
            <a:endParaRPr lang="fr-CH" sz="1400" b="1" dirty="0"/>
          </a:p>
          <a:p>
            <a:endParaRPr lang="fr-CH" sz="1400" b="1" dirty="0"/>
          </a:p>
          <a:p>
            <a:endParaRPr lang="fr-CH" sz="1400" b="1" dirty="0"/>
          </a:p>
          <a:p>
            <a:endParaRPr lang="fr-CH" sz="1400" b="1" dirty="0"/>
          </a:p>
          <a:p>
            <a:r>
              <a:rPr lang="fr-CH" sz="1400" b="1" dirty="0"/>
              <a:t>Canal de communication</a:t>
            </a:r>
          </a:p>
          <a:p>
            <a:endParaRPr lang="fr-CH" sz="1400" b="1" dirty="0"/>
          </a:p>
          <a:p>
            <a:endParaRPr lang="fr-CH" sz="1400" b="1" dirty="0"/>
          </a:p>
          <a:p>
            <a:endParaRPr lang="fr-CH" sz="1400" b="1" dirty="0"/>
          </a:p>
          <a:p>
            <a:endParaRPr lang="fr-CH" sz="1400" b="1" dirty="0"/>
          </a:p>
          <a:p>
            <a:r>
              <a:rPr lang="fr-CH" sz="1400" b="1" dirty="0"/>
              <a:t>Contenu concret de la discussion</a:t>
            </a:r>
          </a:p>
          <a:p>
            <a:endParaRPr lang="fr-CH" sz="1400" b="1" dirty="0"/>
          </a:p>
          <a:p>
            <a:endParaRPr lang="fr-CH" sz="1400" b="1" dirty="0"/>
          </a:p>
          <a:p>
            <a:endParaRPr lang="fr-CH" sz="1400" b="1" dirty="0"/>
          </a:p>
          <a:p>
            <a:endParaRPr lang="fr-CH" sz="1400" b="1" dirty="0"/>
          </a:p>
          <a:p>
            <a:endParaRPr lang="fr-CH" sz="1400" b="1" dirty="0"/>
          </a:p>
          <a:p>
            <a:r>
              <a:rPr lang="fr-CH" sz="1400" b="1" dirty="0"/>
              <a:t>Réactions de l’interlocuteur</a:t>
            </a:r>
          </a:p>
        </p:txBody>
      </p: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31997DEF-55C0-4049-813D-11D866DA3F82}"/>
              </a:ext>
            </a:extLst>
          </p:cNvPr>
          <p:cNvCxnSpPr>
            <a:cxnSpLocks/>
          </p:cNvCxnSpPr>
          <p:nvPr/>
        </p:nvCxnSpPr>
        <p:spPr>
          <a:xfrm flipV="1">
            <a:off x="0" y="6831390"/>
            <a:ext cx="6831450" cy="3558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>
            <a:extLst>
              <a:ext uri="{FF2B5EF4-FFF2-40B4-BE49-F238E27FC236}">
                <a16:creationId xmlns:a16="http://schemas.microsoft.com/office/drawing/2014/main" id="{15F5A2A3-AB42-42B5-A31E-A29D440BF390}"/>
              </a:ext>
            </a:extLst>
          </p:cNvPr>
          <p:cNvSpPr txBox="1"/>
          <p:nvPr/>
        </p:nvSpPr>
        <p:spPr>
          <a:xfrm>
            <a:off x="92209" y="6941942"/>
            <a:ext cx="54707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000" b="1" dirty="0"/>
              <a:t>Identification de ma situation d’entretien client</a:t>
            </a: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33C368C9-D697-4C4F-9636-1F515E6A1E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62" y="95441"/>
            <a:ext cx="1288832" cy="51728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E36166C-A1D5-409B-865D-74D529D2325A}"/>
              </a:ext>
            </a:extLst>
          </p:cNvPr>
          <p:cNvSpPr/>
          <p:nvPr/>
        </p:nvSpPr>
        <p:spPr>
          <a:xfrm>
            <a:off x="1740124" y="33652"/>
            <a:ext cx="5091326" cy="752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b="1" dirty="0">
                <a:solidFill>
                  <a:sysClr val="windowText" lastClr="000000"/>
                </a:solidFill>
              </a:rPr>
              <a:t>Situation d’entretien n°1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28A1A4C5-5249-CE06-42F2-E501AE3500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7059" y="7545904"/>
            <a:ext cx="4491105" cy="2120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32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EBE2E84-134A-4840-889C-F3EFFA2D2C50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6" name="Graphique 15" descr="Outils">
            <a:extLst>
              <a:ext uri="{FF2B5EF4-FFF2-40B4-BE49-F238E27FC236}">
                <a16:creationId xmlns:a16="http://schemas.microsoft.com/office/drawing/2014/main" id="{57F27D4B-48BA-4A5F-A6AB-B8170549BF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4564" y="2227648"/>
            <a:ext cx="914400" cy="914400"/>
          </a:xfrm>
          <a:prstGeom prst="rect">
            <a:avLst/>
          </a:prstGeom>
        </p:spPr>
      </p:pic>
      <p:pic>
        <p:nvPicPr>
          <p:cNvPr id="22" name="Graphique 21" descr="Cerveau dans une tête">
            <a:extLst>
              <a:ext uri="{FF2B5EF4-FFF2-40B4-BE49-F238E27FC236}">
                <a16:creationId xmlns:a16="http://schemas.microsoft.com/office/drawing/2014/main" id="{3152D330-C1E6-4494-8D72-F30BA5A4AB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36962" y="7864013"/>
            <a:ext cx="590842" cy="590842"/>
          </a:xfrm>
          <a:prstGeom prst="rect">
            <a:avLst/>
          </a:prstGeom>
        </p:spPr>
      </p:pic>
      <p:pic>
        <p:nvPicPr>
          <p:cNvPr id="36" name="Graphique 35" descr="Visage souriant sans remplissage">
            <a:extLst>
              <a:ext uri="{FF2B5EF4-FFF2-40B4-BE49-F238E27FC236}">
                <a16:creationId xmlns:a16="http://schemas.microsoft.com/office/drawing/2014/main" id="{E43431C3-5836-4637-B69C-9A1FFDC521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60187" y="5444084"/>
            <a:ext cx="657986" cy="657986"/>
          </a:xfrm>
          <a:prstGeom prst="rect">
            <a:avLst/>
          </a:prstGeom>
        </p:spPr>
      </p:pic>
      <p:pic>
        <p:nvPicPr>
          <p:cNvPr id="38" name="Graphique 37" descr="Visage triste sans remplissage">
            <a:extLst>
              <a:ext uri="{FF2B5EF4-FFF2-40B4-BE49-F238E27FC236}">
                <a16:creationId xmlns:a16="http://schemas.microsoft.com/office/drawing/2014/main" id="{97FE17F4-7EE5-4089-8492-9F4D8136A43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069825" y="5454057"/>
            <a:ext cx="657979" cy="657979"/>
          </a:xfrm>
          <a:prstGeom prst="rect">
            <a:avLst/>
          </a:prstGeom>
        </p:spPr>
      </p:pic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A11075B6-9257-4C12-B588-8AE08F3921E0}"/>
              </a:ext>
            </a:extLst>
          </p:cNvPr>
          <p:cNvCxnSpPr>
            <a:cxnSpLocks/>
          </p:cNvCxnSpPr>
          <p:nvPr/>
        </p:nvCxnSpPr>
        <p:spPr>
          <a:xfrm>
            <a:off x="0" y="739833"/>
            <a:ext cx="6831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>
            <a:extLst>
              <a:ext uri="{FF2B5EF4-FFF2-40B4-BE49-F238E27FC236}">
                <a16:creationId xmlns:a16="http://schemas.microsoft.com/office/drawing/2014/main" id="{457B645E-985F-4DA5-963B-BC8EF099178E}"/>
              </a:ext>
            </a:extLst>
          </p:cNvPr>
          <p:cNvSpPr txBox="1"/>
          <p:nvPr/>
        </p:nvSpPr>
        <p:spPr>
          <a:xfrm>
            <a:off x="188462" y="881244"/>
            <a:ext cx="6409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000" b="1" dirty="0"/>
              <a:t>Outils et techniques de l’</a:t>
            </a:r>
            <a:r>
              <a:rPr lang="fr-CH" sz="2000" b="1" dirty="0" err="1"/>
              <a:t>employé-e</a:t>
            </a:r>
            <a:r>
              <a:rPr lang="fr-CH" sz="2000" b="1" dirty="0"/>
              <a:t> de commerce</a:t>
            </a:r>
          </a:p>
        </p:txBody>
      </p:sp>
      <p:cxnSp>
        <p:nvCxnSpPr>
          <p:cNvPr id="46" name="Connecteur droit 45">
            <a:extLst>
              <a:ext uri="{FF2B5EF4-FFF2-40B4-BE49-F238E27FC236}">
                <a16:creationId xmlns:a16="http://schemas.microsoft.com/office/drawing/2014/main" id="{9D92B466-27CC-4FDE-8384-9B9CACEBAA35}"/>
              </a:ext>
            </a:extLst>
          </p:cNvPr>
          <p:cNvCxnSpPr>
            <a:cxnSpLocks/>
          </p:cNvCxnSpPr>
          <p:nvPr/>
        </p:nvCxnSpPr>
        <p:spPr>
          <a:xfrm>
            <a:off x="0" y="5383842"/>
            <a:ext cx="6858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>
            <a:extLst>
              <a:ext uri="{FF2B5EF4-FFF2-40B4-BE49-F238E27FC236}">
                <a16:creationId xmlns:a16="http://schemas.microsoft.com/office/drawing/2014/main" id="{6D442793-C4F8-4C75-9925-0C71E4557143}"/>
              </a:ext>
            </a:extLst>
          </p:cNvPr>
          <p:cNvSpPr txBox="1"/>
          <p:nvPr/>
        </p:nvSpPr>
        <p:spPr>
          <a:xfrm>
            <a:off x="96540" y="5410760"/>
            <a:ext cx="24111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000" b="1" dirty="0"/>
              <a:t>Réflexions positives, constats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48BAE275-4D6F-447F-A7A1-2DCD1A09241F}"/>
              </a:ext>
            </a:extLst>
          </p:cNvPr>
          <p:cNvSpPr txBox="1"/>
          <p:nvPr/>
        </p:nvSpPr>
        <p:spPr>
          <a:xfrm>
            <a:off x="-269939" y="7943966"/>
            <a:ext cx="40227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000" b="1" dirty="0"/>
              <a:t>Apprentissages «Learning»</a:t>
            </a:r>
          </a:p>
        </p:txBody>
      </p:sp>
      <p:cxnSp>
        <p:nvCxnSpPr>
          <p:cNvPr id="52" name="Connecteur droit 51">
            <a:extLst>
              <a:ext uri="{FF2B5EF4-FFF2-40B4-BE49-F238E27FC236}">
                <a16:creationId xmlns:a16="http://schemas.microsoft.com/office/drawing/2014/main" id="{7851D56C-28DB-4361-B77D-242081AE669B}"/>
              </a:ext>
            </a:extLst>
          </p:cNvPr>
          <p:cNvCxnSpPr>
            <a:cxnSpLocks/>
          </p:cNvCxnSpPr>
          <p:nvPr/>
        </p:nvCxnSpPr>
        <p:spPr>
          <a:xfrm flipH="1">
            <a:off x="3393276" y="5383842"/>
            <a:ext cx="22449" cy="24687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Image 24">
            <a:extLst>
              <a:ext uri="{FF2B5EF4-FFF2-40B4-BE49-F238E27FC236}">
                <a16:creationId xmlns:a16="http://schemas.microsoft.com/office/drawing/2014/main" id="{33C368C9-D697-4C4F-9636-1F515E6A1E1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62" y="95436"/>
            <a:ext cx="1288832" cy="51728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E36166C-A1D5-409B-865D-74D529D2325A}"/>
              </a:ext>
            </a:extLst>
          </p:cNvPr>
          <p:cNvSpPr/>
          <p:nvPr/>
        </p:nvSpPr>
        <p:spPr>
          <a:xfrm>
            <a:off x="1740124" y="33652"/>
            <a:ext cx="5091326" cy="6851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b="1" dirty="0">
                <a:solidFill>
                  <a:sysClr val="windowText" lastClr="000000"/>
                </a:solidFill>
              </a:rPr>
              <a:t>Situation d’entretien n°1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B6F38ED9-5017-FDC1-02A3-AE35F671F354}"/>
              </a:ext>
            </a:extLst>
          </p:cNvPr>
          <p:cNvCxnSpPr>
            <a:cxnSpLocks/>
          </p:cNvCxnSpPr>
          <p:nvPr/>
        </p:nvCxnSpPr>
        <p:spPr>
          <a:xfrm>
            <a:off x="-26550" y="7852610"/>
            <a:ext cx="6858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F3E920AB-4CAC-89AC-1171-07BF990485FC}"/>
              </a:ext>
            </a:extLst>
          </p:cNvPr>
          <p:cNvSpPr txBox="1"/>
          <p:nvPr/>
        </p:nvSpPr>
        <p:spPr>
          <a:xfrm>
            <a:off x="3461158" y="5440653"/>
            <a:ext cx="24111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000" b="1" dirty="0"/>
              <a:t>Réflexions négatives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153076A-6A4C-C9D5-D86E-86E589AD943C}"/>
              </a:ext>
            </a:extLst>
          </p:cNvPr>
          <p:cNvSpPr/>
          <p:nvPr/>
        </p:nvSpPr>
        <p:spPr>
          <a:xfrm>
            <a:off x="304564" y="8497155"/>
            <a:ext cx="1995291" cy="126492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CH" sz="1400" dirty="0"/>
              <a:t>Ce que je continue de faire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75E71F-1962-9F6D-F10A-4525EA1D3A7D}"/>
              </a:ext>
            </a:extLst>
          </p:cNvPr>
          <p:cNvSpPr/>
          <p:nvPr/>
        </p:nvSpPr>
        <p:spPr>
          <a:xfrm>
            <a:off x="2478805" y="8497155"/>
            <a:ext cx="1995291" cy="12649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CH" sz="1400" dirty="0"/>
              <a:t>Ce que j’arrête de faire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47FE81-FC8A-C5A8-6B2C-9EFE2F43896C}"/>
              </a:ext>
            </a:extLst>
          </p:cNvPr>
          <p:cNvSpPr/>
          <p:nvPr/>
        </p:nvSpPr>
        <p:spPr>
          <a:xfrm>
            <a:off x="4666715" y="8497155"/>
            <a:ext cx="1995291" cy="126492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CH" sz="1400" dirty="0"/>
              <a:t>Ce que je commence à faire</a:t>
            </a:r>
          </a:p>
        </p:txBody>
      </p:sp>
    </p:spTree>
    <p:extLst>
      <p:ext uri="{BB962C8B-B14F-4D97-AF65-F5344CB8AC3E}">
        <p14:creationId xmlns:p14="http://schemas.microsoft.com/office/powerpoint/2010/main" val="13817297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2039</TotalTime>
  <Words>73</Words>
  <Application>Microsoft Office PowerPoint</Application>
  <PresentationFormat>Format A4 (210 x 297 mm)</PresentationFormat>
  <Paragraphs>32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Ramel Orsingher Laetitia</dc:creator>
  <cp:lastModifiedBy>Laetitia Ramel</cp:lastModifiedBy>
  <cp:revision>64</cp:revision>
  <cp:lastPrinted>2023-11-07T11:43:15Z</cp:lastPrinted>
  <dcterms:created xsi:type="dcterms:W3CDTF">2022-01-25T08:08:51Z</dcterms:created>
  <dcterms:modified xsi:type="dcterms:W3CDTF">2023-11-07T19:39:18Z</dcterms:modified>
</cp:coreProperties>
</file>